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75" r:id="rId3"/>
    <p:sldId id="258" r:id="rId4"/>
    <p:sldId id="259" r:id="rId5"/>
    <p:sldId id="263" r:id="rId6"/>
    <p:sldId id="264" r:id="rId7"/>
    <p:sldId id="268" r:id="rId8"/>
    <p:sldId id="277" r:id="rId9"/>
    <p:sldId id="272" r:id="rId10"/>
    <p:sldId id="276" r:id="rId11"/>
    <p:sldId id="273" r:id="rId12"/>
    <p:sldId id="27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09" autoAdjust="0"/>
  </p:normalViewPr>
  <p:slideViewPr>
    <p:cSldViewPr>
      <p:cViewPr>
        <p:scale>
          <a:sx n="100" d="100"/>
          <a:sy n="100" d="100"/>
        </p:scale>
        <p:origin x="-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4867-5AF5-4110-995D-968C61833895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DC97-7F7A-4BD3-ABD5-E2C732E31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7C59-6D5A-4A01-B62D-8229773A8EB4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C264-B4E5-43E4-A1E2-82F78C8AB44D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3BAD-8827-4F57-935E-CE64DA54C84C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A0BE-CED8-4901-9F67-D0C5295DA306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890-480A-45B5-92C5-B5CF07DC9A8A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3C55-CEDF-44D8-BAC4-327B1340A9FC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5CB2-6964-43FF-A901-B666E352AA16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72DF-921A-446D-BB8A-C9ED74AEE501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E397-6226-4CFC-95E7-EE75EF6B7B3B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4CF7-AA1C-48B7-B650-92967C198711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B181-150E-4281-8691-0A92BF5BEEBD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52F03-DF38-4858-9653-F74077B0D896}" type="datetime1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C644-6003-435C-A52D-784BE18A8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5000"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bulaja.com/Marulic/marul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imgres?start=370&amp;hl=hr&amp;biw=1440&amp;bih=513&amp;tbm=isch&amp;tbnid=NjdFaWKoWRpJ7M:&amp;imgrefurl=http://metro-portal.hr/djeca-se-mogu-razboljeti-zbog-stresa-u-skoli/55640&amp;docid=TCz5XXguYVmtBM&amp;imgurl=http://metro-portal.hr/img/repository/2011/02/medium/kola_free.jpg&amp;w=400&amp;h=265&amp;ei=sqFAUcmUDM3MtAaziIGACg&amp;zoom=1&amp;iact=hc&amp;vpx=325&amp;vpy=93&amp;dur=938&amp;hovh=183&amp;hovw=276&amp;tx=138&amp;ty=93&amp;page=17&amp;tbnh=134&amp;tbnw=200&amp;ndsp=26&amp;ved=1t:429,r:72,s:300,i:2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imgres?start=370&amp;hl=hr&amp;biw=1440&amp;bih=513&amp;tbm=isch&amp;tbnid=NjdFaWKoWRpJ7M:&amp;imgrefurl=http://metro-portal.hr/djeca-se-mogu-razboljeti-zbog-stresa-u-skoli/55640&amp;docid=TCz5XXguYVmtBM&amp;imgurl=http://metro-portal.hr/img/repository/2011/02/medium/kola_free.jpg&amp;w=400&amp;h=265&amp;ei=sqFAUcmUDM3MtAaziIGACg&amp;zoom=1&amp;iact=hc&amp;vpx=325&amp;vpy=93&amp;dur=938&amp;hovh=183&amp;hovw=276&amp;tx=138&amp;ty=93&amp;page=17&amp;tbnh=134&amp;tbnw=200&amp;ndsp=26&amp;ved=1t:429,r:72,s:300,i:2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28604"/>
            <a:ext cx="7786742" cy="61436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5" descr="100_1375"/>
          <p:cNvPicPr>
            <a:picLocks noChangeAspect="1" noChangeArrowheads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 bwMode="auto">
          <a:xfrm>
            <a:off x="1475656" y="1124744"/>
            <a:ext cx="6120680" cy="50384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 flipV="1">
            <a:off x="1908175" y="857232"/>
            <a:ext cx="2663825" cy="5081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132138" y="2924175"/>
            <a:ext cx="2619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ŠK. GODINA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</a:t>
            </a:r>
            <a:r>
              <a:rPr lang="hr-HR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hr-H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./1</a:t>
            </a:r>
            <a:r>
              <a:rPr lang="hr-HR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2411413" y="4292600"/>
            <a:ext cx="4257675" cy="12223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IV. GIMNAZIJA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"MARKO MARULIĆ"</a:t>
            </a:r>
          </a:p>
        </p:txBody>
      </p:sp>
      <p:pic>
        <p:nvPicPr>
          <p:cNvPr id="11" name="Picture 8" descr="http://www.bulaja.com/Marulic/maru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915816" y="4221088"/>
            <a:ext cx="32400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/>
              <a:t>KEMIJA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224136"/>
                <a:gridCol w="2952328"/>
                <a:gridCol w="281865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RAZRED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PLASMAN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UČENICI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MENTORI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TREĆI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ROKOV ANTE, 3. 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BARČOT OJDANA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pic>
        <p:nvPicPr>
          <p:cNvPr id="6" name="rg_hi" descr="https://encrypted-tbn1.gstatic.com/images?q=tbn:ANd9GcQ1qMO2fh5vSgkELL26MmIqhz0gdMM4RLQ24aMy_s4Sh_gBfq3PM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2412046" cy="15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s://encrypted-tbn1.gstatic.com/images?q=tbn:ANd9GcQ1qMO2fh5vSgkELL26MmIqhz0gdMM4RLQ24aMy_s4Sh_gBfq3PM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2412046" cy="15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Josip\Local Settings\Temporary Internet Files\Content.IE5\50OR000R\kids%20different%20ages%20going%20to%20schoo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2563284" cy="1592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ŠKOLSKA GODINA 2013./14.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LIDRANO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539552" y="1988840"/>
          <a:ext cx="763284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59"/>
                <a:gridCol w="1187723"/>
                <a:gridCol w="2927512"/>
                <a:gridCol w="243795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DRUGI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1.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RADAČIĆ ANTE, 2. C</a:t>
                      </a:r>
                    </a:p>
                    <a:p>
                      <a:pPr algn="l"/>
                      <a:r>
                        <a:rPr lang="hr-HR" sz="1800" dirty="0" smtClean="0"/>
                        <a:t>GRUBIŠA DAMIR, 2. C</a:t>
                      </a:r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VISKOVIĆ-VERŠIĆ</a:t>
                      </a:r>
                      <a:r>
                        <a:rPr lang="hr-HR" sz="1800" baseline="0" dirty="0" smtClean="0"/>
                        <a:t> D.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C:\Documents and Settings\Josip\Local Settings\Temporary Internet Files\Content.IE5\K0YR7EFS\MP90040179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1910483" cy="203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Josip\Local Settings\Temporary Internet Files\Content.IE5\K0YR7EFS\MP900401792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25144"/>
            <a:ext cx="1910483" cy="203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Josip\Local Settings\Temporary Internet Files\Content.IE5\50OR000R\kids%20different%20ages%20going%20to%20scho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21088"/>
            <a:ext cx="2563284" cy="1592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PRVA POMOĆ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3212976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224136"/>
                <a:gridCol w="2952328"/>
                <a:gridCol w="281865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RAZRED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PLASMAN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UČENICI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MENTORI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endParaRPr lang="hr-H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PRVI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hr-H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MAMIĆ JOSIPA, 1.B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Pozvani</a:t>
                      </a:r>
                      <a:r>
                        <a:rPr lang="hr-HR" baseline="0" dirty="0" smtClean="0">
                          <a:solidFill>
                            <a:srgbClr val="FF0000"/>
                          </a:solidFill>
                        </a:rPr>
                        <a:t> na državno natjecanje</a:t>
                      </a:r>
                      <a:endParaRPr lang="hr-HR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hr-HR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BARČOT OJDANA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PROLOŠČIĆ ANTEA, 1.C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RABOTEG MATEA, 1.D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hr-H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DRUGI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MARTINIĆ CEZAR IVONA,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2.C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TOKIĆ ANAMARIJA, 2.C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TREĆI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GALIĆ MARKO, 3.C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75656" y="1556792"/>
            <a:ext cx="64807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MEĐUŽUPANIJSKO</a:t>
            </a:r>
          </a:p>
          <a:p>
            <a:pPr algn="ctr"/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NATJECANJE HRVATSKOG CRVENOG KRIŽA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 advClick="0" advTm="25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hr-HR" dirty="0" smtClean="0"/>
              <a:t>SVIM UČENICIMA </a:t>
            </a:r>
            <a:r>
              <a:rPr lang="hr-HR" smtClean="0"/>
              <a:t>I NJIHOVIM MENTORIMA</a:t>
            </a:r>
            <a:endParaRPr lang="en-US" dirty="0"/>
          </a:p>
        </p:txBody>
      </p:sp>
      <p:pic>
        <p:nvPicPr>
          <p:cNvPr id="1026" name="Picture 2" descr="https://encrypted-tbn0.gstatic.com/images?q=tbn:ANd9GcRd5Wl_HnnhR1moU1i1JhC5ib21MEBqTHJiMfH_BgaRtdzMS4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105025" cy="217170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Rd5Wl_HnnhR1moU1i1JhC5ib21MEBqTHJiMfH_BgaRtdzMS4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14818"/>
            <a:ext cx="2105025" cy="21717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2976" y="2643182"/>
            <a:ext cx="6643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ČESTITAMO!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/>
              <a:t>STATISTIČKI PREGLED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79712" y="1484784"/>
          <a:ext cx="4480510" cy="488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05172"/>
                <a:gridCol w="1161605"/>
                <a:gridCol w="1161605"/>
              </a:tblGrid>
              <a:tr h="277745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Predmet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Školska razina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Županijska razina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Državna razina</a:t>
                      </a:r>
                      <a:endParaRPr lang="en-US" sz="1200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HRVATSKI</a:t>
                      </a:r>
                      <a:r>
                        <a:rPr lang="hr-HR" sz="1200" b="1" baseline="0" dirty="0" smtClean="0">
                          <a:latin typeface="+mn-lt"/>
                        </a:rPr>
                        <a:t>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POVIJEST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MATEMATIKA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GEOGRAFIJA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BIOLOGIJA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KEMIJA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14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ENGLESKI</a:t>
                      </a:r>
                      <a:r>
                        <a:rPr lang="hr-HR" sz="1200" b="1" baseline="0" dirty="0" smtClean="0">
                          <a:latin typeface="+mn-lt"/>
                        </a:rPr>
                        <a:t>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FILOZOFIJA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NJEMAČKI</a:t>
                      </a:r>
                      <a:r>
                        <a:rPr lang="hr-HR" sz="1200" b="1" baseline="0" dirty="0" smtClean="0">
                          <a:latin typeface="+mn-lt"/>
                        </a:rPr>
                        <a:t>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FRANCUSKI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LATINSKI JEZIK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LIDRANO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PRVA POMOĆ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</a:tr>
              <a:tr h="277745">
                <a:tc>
                  <a:txBody>
                    <a:bodyPr/>
                    <a:lstStyle/>
                    <a:p>
                      <a:pPr algn="l"/>
                      <a:r>
                        <a:rPr lang="hr-HR" sz="1200" b="1" dirty="0" smtClean="0">
                          <a:latin typeface="+mn-lt"/>
                        </a:rPr>
                        <a:t>SVEGA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236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79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/>
                        <a:t>8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ŽUPANIJSKA NATJECANJA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/>
              <a:t>HRVATSKI JEZIK		MATEMATIKA</a:t>
            </a:r>
          </a:p>
          <a:p>
            <a:r>
              <a:rPr lang="hr-HR" dirty="0" smtClean="0"/>
              <a:t>NJEMAČKI JEZIK		LIDRANO</a:t>
            </a:r>
          </a:p>
          <a:p>
            <a:r>
              <a:rPr lang="hr-HR" dirty="0" smtClean="0"/>
              <a:t>FRANCUSKI JEZIK		KEMIJA		</a:t>
            </a:r>
          </a:p>
          <a:p>
            <a:r>
              <a:rPr lang="hr-HR" dirty="0" smtClean="0"/>
              <a:t>POVIJEST</a:t>
            </a:r>
          </a:p>
          <a:p>
            <a:r>
              <a:rPr lang="hr-HR" dirty="0" smtClean="0"/>
              <a:t>GEOGRAFIJA</a:t>
            </a:r>
            <a:endParaRPr lang="en-US" dirty="0"/>
          </a:p>
        </p:txBody>
      </p:sp>
      <p:pic>
        <p:nvPicPr>
          <p:cNvPr id="4" name="rg_hi" descr="https://encrypted-tbn1.gstatic.com/images?q=tbn:ANd9GcQ1qMO2fh5vSgkELL26MmIqhz0gdMM4RLQ24aMy_s4Sh_gBfq3PM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500570"/>
            <a:ext cx="2412046" cy="15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3" y="1571612"/>
          <a:ext cx="814393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538"/>
                <a:gridCol w="1039538"/>
                <a:gridCol w="3289035"/>
                <a:gridCol w="27758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AKRAP JOZO, 3.A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DAGELIĆ JUGANA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MILANOVIĆ KARLA, 4.F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 </a:t>
                      </a:r>
                    </a:p>
                    <a:p>
                      <a:pPr algn="l"/>
                      <a:r>
                        <a:rPr lang="hr-HR" sz="1800" dirty="0" smtClean="0"/>
                        <a:t>MILANOVIĆ-TRAPO</a:t>
                      </a:r>
                      <a:r>
                        <a:rPr lang="hr-HR" sz="1800" baseline="0" dirty="0" smtClean="0"/>
                        <a:t> JOSIPA</a:t>
                      </a:r>
                      <a:endParaRPr lang="hr-HR" sz="1800" dirty="0" smtClean="0"/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:\Users\josip\AppData\Local\Microsoft\Windows\Temporary Internet Files\Content.IE5\MARPACEG\MP90044249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85184"/>
            <a:ext cx="1086929" cy="163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josip\AppData\Local\Microsoft\Windows\Temporary Internet Files\Content.IE5\MARPACEG\MP90044249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797152"/>
            <a:ext cx="1086929" cy="163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pic>
        <p:nvPicPr>
          <p:cNvPr id="9" name="Picture 3" descr="C:\Documents and Settings\Josip\Local Settings\Temporary Internet Files\Content.IE5\50OR000R\kids%20different%20ages%20going%20to%20scho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61048"/>
            <a:ext cx="2563284" cy="1592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GEOGRAFIJA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1536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58"/>
                <a:gridCol w="1040258"/>
                <a:gridCol w="3752132"/>
                <a:gridCol w="238272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DRUGI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1.</a:t>
                      </a:r>
                    </a:p>
                    <a:p>
                      <a:pPr algn="ctr"/>
                      <a:r>
                        <a:rPr lang="hr-HR" dirty="0" smtClean="0"/>
                        <a:t>5.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>TOPIĆ ROKO, 2. C – pozvan na državno natjecanje</a:t>
                      </a:r>
                    </a:p>
                    <a:p>
                      <a:pPr algn="l"/>
                      <a:r>
                        <a:rPr lang="hr-HR" sz="1800" dirty="0" smtClean="0"/>
                        <a:t>GUDELJ JOSIPA,</a:t>
                      </a:r>
                      <a:r>
                        <a:rPr lang="hr-HR" sz="1800" baseline="0" dirty="0" smtClean="0"/>
                        <a:t> 2.B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>
                          <a:solidFill>
                            <a:srgbClr val="C00000"/>
                          </a:solidFill>
                        </a:rPr>
                        <a:t>GLAMUZINA-PERIĆ D.</a:t>
                      </a:r>
                    </a:p>
                    <a:p>
                      <a:pPr algn="l"/>
                      <a:r>
                        <a:rPr lang="hr-HR" sz="1800" dirty="0" smtClean="0"/>
                        <a:t>GLAMUZINA-PERIĆ.</a:t>
                      </a:r>
                      <a:r>
                        <a:rPr lang="hr-HR" sz="1800" baseline="0" dirty="0" smtClean="0"/>
                        <a:t> D.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3.</a:t>
                      </a:r>
                    </a:p>
                    <a:p>
                      <a:pPr algn="ctr"/>
                      <a:r>
                        <a:rPr lang="hr-HR" dirty="0" smtClean="0"/>
                        <a:t>4.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GALIĆ MARKO, 3. C</a:t>
                      </a:r>
                    </a:p>
                    <a:p>
                      <a:pPr algn="l"/>
                      <a:r>
                        <a:rPr lang="hr-HR" sz="1800" dirty="0" smtClean="0"/>
                        <a:t>ČIKOTIĆ IVAN, 3. C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BENKOVIĆ IVAN</a:t>
                      </a:r>
                    </a:p>
                    <a:p>
                      <a:pPr algn="l"/>
                      <a:r>
                        <a:rPr lang="hr-HR" sz="1800" dirty="0" smtClean="0"/>
                        <a:t>BENKOVIĆ IVAN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</a:t>
                      </a:r>
                    </a:p>
                    <a:p>
                      <a:pPr algn="ctr"/>
                      <a:r>
                        <a:rPr lang="hr-HR" dirty="0" smtClean="0"/>
                        <a:t>5.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ČAGALJ MARIO, 4. C</a:t>
                      </a:r>
                    </a:p>
                    <a:p>
                      <a:pPr algn="l"/>
                      <a:r>
                        <a:rPr lang="hr-HR" sz="1800" dirty="0" smtClean="0"/>
                        <a:t>TRAMONTANA MATEA, 4.B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GLAMUZINA-PERIĆ D.</a:t>
                      </a:r>
                    </a:p>
                    <a:p>
                      <a:pPr algn="l"/>
                      <a:r>
                        <a:rPr lang="hr-HR" sz="1800" dirty="0" smtClean="0"/>
                        <a:t>GLAMUZINA-PERIĆ D.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josip\AppData\Local\Microsoft\Windows\Temporary Internet Files\Content.IE5\KH9UUM4M\MP90043940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86322"/>
            <a:ext cx="1102539" cy="165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josip\AppData\Local\Microsoft\Windows\Temporary Internet Files\Content.IE5\KH9UUM4M\MP90043940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1102539" cy="165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pic>
        <p:nvPicPr>
          <p:cNvPr id="8" name="Picture 3" descr="C:\Documents and Settings\Josip\Local Settings\Temporary Internet Files\Content.IE5\50OR000R\kids%20different%20ages%20going%20to%20scho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53136"/>
            <a:ext cx="2563284" cy="1592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POVIJEST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143931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314"/>
                <a:gridCol w="984314"/>
                <a:gridCol w="3788764"/>
                <a:gridCol w="238653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DRUGI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 smtClean="0"/>
                    </a:p>
                    <a:p>
                      <a:pPr algn="ctr"/>
                      <a:r>
                        <a:rPr lang="hr-HR" sz="1800" dirty="0" smtClean="0"/>
                        <a:t>1.</a:t>
                      </a:r>
                      <a:endParaRPr lang="en-US" sz="18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hr-HR" sz="1800" dirty="0" smtClean="0">
                          <a:solidFill>
                            <a:srgbClr val="FF0000"/>
                          </a:solidFill>
                        </a:rPr>
                        <a:t>VIDOVIĆ IVAN, 4. B - pozvan na državno natjecanje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>
                          <a:solidFill>
                            <a:srgbClr val="FF0000"/>
                          </a:solidFill>
                        </a:rPr>
                        <a:t>UGLEŠIĆ IVO</a:t>
                      </a:r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/>
                        <a:t>RADAČIĆ ANTE, 2. C</a:t>
                      </a:r>
                    </a:p>
                    <a:p>
                      <a:pPr algn="l"/>
                      <a:r>
                        <a:rPr lang="hr-HR" sz="1800" dirty="0" smtClean="0"/>
                        <a:t>BLAŽEVIĆ BRUNO, 2. C</a:t>
                      </a:r>
                    </a:p>
                    <a:p>
                      <a:pPr algn="l"/>
                      <a:r>
                        <a:rPr lang="hr-HR" sz="1800" dirty="0" smtClean="0"/>
                        <a:t>(Samostalni istraživački rad)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BENKOVIĆ IVAN</a:t>
                      </a:r>
                    </a:p>
                    <a:p>
                      <a:pPr algn="l"/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josip\AppData\Local\Microsoft\Windows\Temporary Internet Files\Low\Content.IE5\2L1L2BT6\MP90044849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84"/>
            <a:ext cx="1085131" cy="16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josip\AppData\Local\Microsoft\Windows\Temporary Internet Files\Low\Content.IE5\2L1L2BT6\MP900448498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572008"/>
            <a:ext cx="1085131" cy="16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pic>
        <p:nvPicPr>
          <p:cNvPr id="8" name="Picture 3" descr="C:\Documents and Settings\Josip\Local Settings\Temporary Internet Files\Content.IE5\50OR000R\kids%20different%20ages%20going%20to%20scho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437112"/>
            <a:ext cx="2563284" cy="1592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FRANCUSKI JEZIK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2348880"/>
          <a:ext cx="80724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365"/>
                <a:gridCol w="1038365"/>
                <a:gridCol w="3651056"/>
                <a:gridCol w="234471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4.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MASLOV</a:t>
                      </a:r>
                      <a:r>
                        <a:rPr lang="hr-HR" sz="1800" baseline="0" dirty="0" smtClean="0"/>
                        <a:t> ANTONIA, 4. C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VERA MILOŠ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 dirty="0"/>
          </a:p>
        </p:txBody>
      </p:sp>
      <p:pic>
        <p:nvPicPr>
          <p:cNvPr id="11" name="Picture 10" descr="C:\Documents and Settings\Josip\Local Settings\Temporary Internet Files\Content.IE5\92KF87DJ\MP90044852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712398" cy="178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Josip\Local Settings\Temporary Internet Files\Content.IE5\92KF87DJ\MP900448524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712398" cy="178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Josip\Local Settings\Temporary Internet Files\Content.IE5\50OR000R\kids%20different%20ages%20going%20to%20scho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2563284" cy="1592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1512168"/>
                <a:gridCol w="3425552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RAZRED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PLASMAN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UČENICI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MENTORI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VUJEVIĆ IVANA, 3.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RALJEVIĆ MAŠA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pic>
        <p:nvPicPr>
          <p:cNvPr id="8" name="Picture 7" descr="http://www.apsaragon.com/profesor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2860551" cy="282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apsaragon.com/profesor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2860551" cy="282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Josip\Local Settings\Temporary Internet Files\Content.IE5\50OR000R\kids%20different%20ages%20going%20to%20schoo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2563284" cy="15922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ŠKOLSKA GODINA 2015./16.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NJEMAČKI JEZIK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52434" y="2348880"/>
          <a:ext cx="8072496" cy="171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365"/>
                <a:gridCol w="1038365"/>
                <a:gridCol w="3651056"/>
                <a:gridCol w="2344710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RAZRED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PLASMAN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UČENICI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/>
                        <a:t>MENTORI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TREĆI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JURIŠIĆ MAGDALENA, 3.C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DEKOVIĆ ZORAN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dirty="0" smtClean="0"/>
                    </a:p>
                    <a:p>
                      <a:pPr algn="l"/>
                      <a:r>
                        <a:rPr lang="hr-HR" dirty="0" smtClean="0"/>
                        <a:t>ČETVRTI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dirty="0" smtClean="0"/>
                    </a:p>
                    <a:p>
                      <a:pPr algn="ctr"/>
                      <a:r>
                        <a:rPr lang="hr-HR" dirty="0" smtClean="0"/>
                        <a:t>5.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GRUICA IRENA,</a:t>
                      </a:r>
                      <a:r>
                        <a:rPr lang="hr-HR" sz="1800" baseline="0" dirty="0" smtClean="0"/>
                        <a:t> 4. A</a:t>
                      </a:r>
                      <a:endParaRPr lang="hr-HR" sz="1800" dirty="0" smtClean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r-HR" sz="1800" dirty="0" smtClean="0"/>
                    </a:p>
                    <a:p>
                      <a:pPr algn="l"/>
                      <a:r>
                        <a:rPr lang="hr-HR" sz="1800" dirty="0" smtClean="0"/>
                        <a:t>MOČIĆ JOSIP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oscentar.com.ba/slike/uce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2" y="4438656"/>
            <a:ext cx="2157408" cy="2425467"/>
          </a:xfrm>
          <a:prstGeom prst="rect">
            <a:avLst/>
          </a:prstGeom>
          <a:noFill/>
        </p:spPr>
      </p:pic>
      <p:pic>
        <p:nvPicPr>
          <p:cNvPr id="8" name="Picture 2" descr="http://oscentar.com.ba/slike/uce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350" y="4367218"/>
            <a:ext cx="2157408" cy="2425467"/>
          </a:xfrm>
          <a:prstGeom prst="rect">
            <a:avLst/>
          </a:prstGeom>
          <a:noFill/>
        </p:spPr>
      </p:pic>
      <p:sp>
        <p:nvSpPr>
          <p:cNvPr id="9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Documents and Settings\Josip\Local Settings\Temporary Internet Files\Content.IE5\50OR000R\kids%20different%20ages%20going%20to%20schoo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81128"/>
            <a:ext cx="2564476" cy="15918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452</Words>
  <Application>Microsoft Office PowerPoint</Application>
  <PresentationFormat>On-screen Show (4:3)</PresentationFormat>
  <Paragraphs>237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STATISTIČKI PREGLED</vt:lpstr>
      <vt:lpstr>ŽUPANIJSKA NATJECANJA</vt:lpstr>
      <vt:lpstr>HRVATSKI JEZIK</vt:lpstr>
      <vt:lpstr>GEOGRAFIJA</vt:lpstr>
      <vt:lpstr>POVIJEST</vt:lpstr>
      <vt:lpstr>FRANCUSKI JEZIK</vt:lpstr>
      <vt:lpstr>MATEMATIKA</vt:lpstr>
      <vt:lpstr>Slide 9</vt:lpstr>
      <vt:lpstr>KEMIJA</vt:lpstr>
      <vt:lpstr>Slide 11</vt:lpstr>
      <vt:lpstr>PRVA POMOĆ</vt:lpstr>
      <vt:lpstr>SVIM UČENICIMA I NJIHOVIM MENTORIMA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45</cp:revision>
  <dcterms:created xsi:type="dcterms:W3CDTF">2013-03-13T15:02:10Z</dcterms:created>
  <dcterms:modified xsi:type="dcterms:W3CDTF">2016-05-06T13:30:04Z</dcterms:modified>
</cp:coreProperties>
</file>